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Halant"/>
      <p:regular r:id="rId14"/>
      <p:bold r:id="rId15"/>
    </p:embeddedFont>
    <p:embeddedFont>
      <p:font typeface="Inter"/>
      <p:regular r:id="rId16"/>
      <p:bold r:id="rId17"/>
      <p:italic r:id="rId18"/>
      <p:boldItalic r:id="rId19"/>
    </p:embeddedFont>
    <p:embeddedFont>
      <p:font typeface="Inter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1ECDCE8-8DCD-434B-9672-EA5918C183C6}">
  <a:tblStyle styleId="{11ECDCE8-8DCD-434B-9672-EA5918C183C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699E18F-7439-4D6D-A78C-1A3A5F07B31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regular.fntdata"/><Relationship Id="rId11" Type="http://schemas.openxmlformats.org/officeDocument/2006/relationships/slide" Target="slides/slide4.xml"/><Relationship Id="rId22" Type="http://schemas.openxmlformats.org/officeDocument/2006/relationships/font" Target="fonts/InterMedium-italic.fntdata"/><Relationship Id="rId10" Type="http://schemas.openxmlformats.org/officeDocument/2006/relationships/slide" Target="slides/slide3.xml"/><Relationship Id="rId21" Type="http://schemas.openxmlformats.org/officeDocument/2006/relationships/font" Target="fonts/Inter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Inter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1302d03de_0_4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1302d03de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1302d03de_0_4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1302d03d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41302d03de_0_39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41302d03de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1eff5933fc_0_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1eff5933f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1d0fe72ad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1d0fe72a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Indian Removal</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1" name="Google Shape;10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2" name="Google Shape;102;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3" name="Google Shape;103;p25"/>
          <p:cNvGraphicFramePr/>
          <p:nvPr/>
        </p:nvGraphicFramePr>
        <p:xfrm>
          <a:off x="427047" y="1667654"/>
          <a:ext cx="3000000" cy="3000000"/>
        </p:xfrm>
        <a:graphic>
          <a:graphicData uri="http://schemas.openxmlformats.org/drawingml/2006/table">
            <a:tbl>
              <a:tblPr>
                <a:noFill/>
                <a:tableStyleId>{11ECDCE8-8DCD-434B-9672-EA5918C183C6}</a:tableStyleId>
              </a:tblPr>
              <a:tblGrid>
                <a:gridCol w="4536800"/>
                <a:gridCol w="1924300"/>
              </a:tblGrid>
              <a:tr h="6997875">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U.S. independence, Native American tribes were recognized as independent nations. The U.S. government signed treaties with tribes, </a:t>
                      </a:r>
                      <a:r>
                        <a:rPr lang="en" sz="1100">
                          <a:solidFill>
                            <a:schemeClr val="dk1"/>
                          </a:solidFill>
                          <a:latin typeface="Inter"/>
                          <a:ea typeface="Inter"/>
                          <a:cs typeface="Inter"/>
                          <a:sym typeface="Inter"/>
                        </a:rPr>
                        <a:t>just</a:t>
                      </a:r>
                      <a:r>
                        <a:rPr lang="en" sz="1100">
                          <a:solidFill>
                            <a:schemeClr val="dk1"/>
                          </a:solidFill>
                          <a:latin typeface="Inter"/>
                          <a:ea typeface="Inter"/>
                          <a:cs typeface="Inter"/>
                          <a:sym typeface="Inter"/>
                        </a:rPr>
                        <a:t> as it </a:t>
                      </a:r>
                      <a:r>
                        <a:rPr lang="en" sz="1100">
                          <a:solidFill>
                            <a:schemeClr val="dk1"/>
                          </a:solidFill>
                          <a:latin typeface="Inter"/>
                          <a:ea typeface="Inter"/>
                          <a:cs typeface="Inter"/>
                          <a:sym typeface="Inter"/>
                        </a:rPr>
                        <a:t>would</a:t>
                      </a:r>
                      <a:r>
                        <a:rPr lang="en" sz="1100">
                          <a:solidFill>
                            <a:schemeClr val="dk1"/>
                          </a:solidFill>
                          <a:latin typeface="Inter"/>
                          <a:ea typeface="Inter"/>
                          <a:cs typeface="Inter"/>
                          <a:sym typeface="Inter"/>
                        </a:rPr>
                        <a:t> with foreign countries, agreeing to respect their land and sovereignty. However, as more Americans moved west and economic opportunities were desired, the government began breaking these agreements. Pressure to remove Native Americans increased especially after gold was discovered on Cherokee land in Georgia in 1829.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President Andrew Jackson and many members of Congress believed Native Americans should move west of the Mississippi River. In 1830, Congress passed the Indian Removal Act, which gave the government the power to negotiate treaties that forced Native tribes to relocate.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Jackson argued that this would protect Native Americans from violence with Americans.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Not all Native American tribes accepted removal. Some, like the Cherokee, Creek, and Seminole, fought back in different ways. The Seminole in Florida resisted through armed conflict, leading to the Second Seminole War (1835-1842). The Cherokee Nation, instead of fighting with weapons, fought through the legal system.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They sued the state of Georgia and argued that they were a sovereign nation and should not be forced off their land.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case, Worcester v. Georgia (1832) went all the way to the Supreme Court. The Court, led by Chief Justice John Marshall, ruled in favor of the Cherokee. It declared that Georgia had no right to control Cherokee land and confirmed the sovereignty of Native Americans.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Despite the ruling, Andrew Jackson refused to enforce it.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He reportedly said, “John Marshall has made his decision; now let him enforce it”‒highlighting the limits of the </a:t>
                      </a:r>
                      <a:r>
                        <a:rPr lang="en" sz="1100">
                          <a:solidFill>
                            <a:schemeClr val="dk1"/>
                          </a:solidFill>
                          <a:latin typeface="Inter"/>
                          <a:ea typeface="Inter"/>
                          <a:cs typeface="Inter"/>
                          <a:sym typeface="Inter"/>
                        </a:rPr>
                        <a:t>judicial</a:t>
                      </a:r>
                      <a:r>
                        <a:rPr lang="en" sz="1100">
                          <a:solidFill>
                            <a:schemeClr val="dk1"/>
                          </a:solidFill>
                          <a:latin typeface="Inter"/>
                          <a:ea typeface="Inter"/>
                          <a:cs typeface="Inter"/>
                          <a:sym typeface="Inter"/>
                        </a:rPr>
                        <a:t> branch and its reliance on the executive branch to uphold their decisions.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Indian Removal crisis illustrated a major conflict between the three branches of government. The legislative branch (Congress) passed the Indian Removal Act, the judicial branch (Supreme Court) ruled against it, but the executive branch (President Jackson) ignored the ruling and continued with removal.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U.S. government start breaking the treaties?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Indian Removal Act?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the Seminole and Cherokee resist?</a:t>
                      </a:r>
                      <a:endParaRPr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did the Supreme Court rule?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Jackson respond to the ruling?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Which branch of government failed to uphold their Constitutional responsibility?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2" name="Google Shape;112;p2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Indian Removal and the Three Branches</a:t>
            </a:r>
            <a:endParaRPr sz="19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4" name="Google Shape;114;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5" name="Google Shape;115;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6" name="Google Shape;116;p26"/>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sz="1200">
              <a:solidFill>
                <a:schemeClr val="dk1"/>
              </a:solidFill>
              <a:latin typeface="Halant"/>
              <a:ea typeface="Halant"/>
              <a:cs typeface="Halant"/>
              <a:sym typeface="Halant"/>
            </a:endParaRPr>
          </a:p>
        </p:txBody>
      </p:sp>
      <p:graphicFrame>
        <p:nvGraphicFramePr>
          <p:cNvPr id="117" name="Google Shape;117;p26"/>
          <p:cNvGraphicFramePr/>
          <p:nvPr/>
        </p:nvGraphicFramePr>
        <p:xfrm>
          <a:off x="601318" y="1790574"/>
          <a:ext cx="3000000" cy="3000000"/>
        </p:xfrm>
        <a:graphic>
          <a:graphicData uri="http://schemas.openxmlformats.org/drawingml/2006/table">
            <a:tbl>
              <a:tblPr>
                <a:noFill/>
                <a:tableStyleId>{0699E18F-7439-4D6D-A78C-1A3A5F07B31D}</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Twenty-First Congress Session 1 Ch. 148</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Map of Georgia Occupied by the Cherokee Indians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Worcester v. Georgia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Democracy in America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3" name="Google Shape;123;p2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Indian Removal and the Three Branches</a:t>
            </a:r>
            <a:endParaRPr sz="1900">
              <a:latin typeface="Inter Medium"/>
              <a:ea typeface="Inter Medium"/>
              <a:cs typeface="Inter Medium"/>
              <a:sym typeface="Inter Medium"/>
            </a:endParaRPr>
          </a:p>
        </p:txBody>
      </p:sp>
      <p:pic>
        <p:nvPicPr>
          <p:cNvPr id="124" name="Google Shape;124;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7" name="Google Shape;127;p27"/>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b="1" sz="1200">
              <a:solidFill>
                <a:schemeClr val="dk1"/>
              </a:solidFill>
              <a:latin typeface="Halant"/>
              <a:ea typeface="Halant"/>
              <a:cs typeface="Halant"/>
              <a:sym typeface="Halant"/>
            </a:endParaRPr>
          </a:p>
        </p:txBody>
      </p:sp>
      <p:graphicFrame>
        <p:nvGraphicFramePr>
          <p:cNvPr id="128" name="Google Shape;128;p27"/>
          <p:cNvGraphicFramePr/>
          <p:nvPr/>
        </p:nvGraphicFramePr>
        <p:xfrm>
          <a:off x="601318" y="1790574"/>
          <a:ext cx="3000000" cy="3000000"/>
        </p:xfrm>
        <a:graphic>
          <a:graphicData uri="http://schemas.openxmlformats.org/drawingml/2006/table">
            <a:tbl>
              <a:tblPr>
                <a:noFill/>
                <a:tableStyleId>{0699E18F-7439-4D6D-A78C-1A3A5F07B31D}</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Topics Addressed</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Inferences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 Letter from Chief John Ross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a:t>
                      </a:r>
                      <a:r>
                        <a:rPr i="1" lang="en" sz="1200">
                          <a:solidFill>
                            <a:schemeClr val="dk1"/>
                          </a:solidFill>
                          <a:latin typeface="Inter"/>
                          <a:ea typeface="Inter"/>
                          <a:cs typeface="Inter"/>
                          <a:sym typeface="Inter"/>
                        </a:rPr>
                        <a:t>The Rediscovery of America: Native Peoples and the Unmaking of U.S. History</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King Andrew the First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 </a:t>
                      </a:r>
                      <a:r>
                        <a:rPr lang="en" sz="1200">
                          <a:solidFill>
                            <a:schemeClr val="dk1"/>
                          </a:solidFill>
                          <a:latin typeface="Inter"/>
                          <a:ea typeface="Inter"/>
                          <a:cs typeface="Inter"/>
                          <a:sym typeface="Inter"/>
                        </a:rPr>
                        <a:t>Os-ce-o-lá, The Black Drink, a Warrior of Great Distinction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Indian Removal (Exemplar)</a:t>
            </a:r>
            <a:endParaRPr sz="1800">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37" name="Google Shape;137;p28"/>
          <p:cNvGraphicFramePr/>
          <p:nvPr/>
        </p:nvGraphicFramePr>
        <p:xfrm>
          <a:off x="427047" y="1667654"/>
          <a:ext cx="3000000" cy="3000000"/>
        </p:xfrm>
        <a:graphic>
          <a:graphicData uri="http://schemas.openxmlformats.org/drawingml/2006/table">
            <a:tbl>
              <a:tblPr>
                <a:noFill/>
                <a:tableStyleId>{11ECDCE8-8DCD-434B-9672-EA5918C183C6}</a:tableStyleId>
              </a:tblPr>
              <a:tblGrid>
                <a:gridCol w="4536800"/>
                <a:gridCol w="1924300"/>
              </a:tblGrid>
              <a:tr h="6997875">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U.S. independence, Native American tribes were recognized as independent nations. The U.S. government signed treaties with tribes, just as it would with foreign countries, agreeing to respect their land and sovereignty. However, as more Americans moved west and economic opportunities were desired, the government began breaking these agreements. Pressure to remove Native Americans increased especially after gold was discovered on Cherokee land in Georgia in 1829.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President Andrew Jackson and many members of Congress believed Native Americans should move west of the Mississippi River. In 1830, Congress passed the Indian Removal Act, which gave the government the power to negotiate treaties that forced Native tribes to relocate.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Jackson argued that this would protect Native Americans from violence with Americans.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Not all Native American tribes accepted removal. Some, like the Cherokee, Creek, and Seminole, fought back in different ways. The Seminole in Florida resisted through armed conflict, leading to the Second Seminole War (1835-1842). The Cherokee Nation, instead of fighting with weapons, fought through the legal system.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They sued the state of Georgia and argued that they were a sovereign nation and should not be forced off their land.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case, Worcester v. Georgia (1832) went all the way to the Supreme Court. The Court, led by Chief Justice John Marshall, ruled in favor of the Cherokee. It declared that Georgia had no right to control Cherokee land and confirmed the sovereignty of Native Americans.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Despite the ruling, Andrew Jackson refused to enforce it.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He reportedly said, “John Marshall has made his decision; now let him enforce it”‒highlighting the limits of the judicial branch and its reliance on the executive branch to uphold their decisions.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Indian Removal crisis illustrated a major conflict between the three branches of government. The legislative branch (Congress) passed the Indian Removal Act, the judicial branch (Supreme Court) ruled against it, but the executive branch (President Jackson) ignored the ruling and continued with removal.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U.S. government start breaking the treaties?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desire for land and economic opportunities, like gold</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Indian Removal Act?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An act that allowed the government to relocate Native Americans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the Seminole and Cherokee resist?</a:t>
                      </a:r>
                      <a:endParaRPr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Through armed conflict (Seminole) and the legal system (Cherokee)</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did the Supreme Court rule?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Cherokee had a right to their land and were sovereign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Jackson respond to the ruling?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He ignored it and refused to enforce it.</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Which branch of government failed to uphold their Constitutional responsibility?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executive branch</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8" name="Google Shape;138;p28"/>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39" name="Google Shape;139;p28"/>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40" name="Google Shape;140;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pic>
        <p:nvPicPr>
          <p:cNvPr id="145" name="Google Shape;145;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2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Inter Medium"/>
                <a:ea typeface="Inter Medium"/>
                <a:cs typeface="Inter Medium"/>
                <a:sym typeface="Inter Medium"/>
              </a:rPr>
              <a:t>Indian Removal and the Three Branches (Exemplar)</a:t>
            </a:r>
            <a:endParaRPr sz="1600">
              <a:latin typeface="Inter Medium"/>
              <a:ea typeface="Inter Medium"/>
              <a:cs typeface="Inter Medium"/>
              <a:sym typeface="Inter Medium"/>
            </a:endParaRPr>
          </a:p>
        </p:txBody>
      </p:sp>
      <p:pic>
        <p:nvPicPr>
          <p:cNvPr id="147" name="Google Shape;147;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29"/>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sz="1200">
              <a:solidFill>
                <a:schemeClr val="dk1"/>
              </a:solidFill>
              <a:latin typeface="Halant"/>
              <a:ea typeface="Halant"/>
              <a:cs typeface="Halant"/>
              <a:sym typeface="Halant"/>
            </a:endParaRPr>
          </a:p>
        </p:txBody>
      </p:sp>
      <p:graphicFrame>
        <p:nvGraphicFramePr>
          <p:cNvPr id="151" name="Google Shape;151;p29"/>
          <p:cNvGraphicFramePr/>
          <p:nvPr/>
        </p:nvGraphicFramePr>
        <p:xfrm>
          <a:off x="359068" y="1790574"/>
          <a:ext cx="3000000" cy="3000000"/>
        </p:xfrm>
        <a:graphic>
          <a:graphicData uri="http://schemas.openxmlformats.org/drawingml/2006/table">
            <a:tbl>
              <a:tblPr>
                <a:noFill/>
                <a:tableStyleId>{0699E18F-7439-4D6D-A78C-1A3A5F07B31D}</a:tableStyleId>
              </a:tblPr>
              <a:tblGrid>
                <a:gridCol w="1454250"/>
                <a:gridCol w="1735350"/>
                <a:gridCol w="1735350"/>
                <a:gridCol w="1735350"/>
              </a:tblGrid>
              <a:tr h="3446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578850">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Twenty-First Congress Session 1 Ch. 148</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states that the U.S. President can move Native American tribes west of the Mississippi River. It mentions land that has been taken from Native control.</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Did Native Americans have any choice in the removal process, or were they forced?</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law shows how the legislative branch (Congress) played a direct role in Indian Removal by passing a law that allowed for forced relocation.</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410550">
                <a:tc>
                  <a:txBody>
                    <a:bodyPr/>
                    <a:lstStyle/>
                    <a:p>
                      <a:pPr indent="0" lvl="0" marL="0" rtl="0" algn="l">
                        <a:spcBef>
                          <a:spcPts val="0"/>
                        </a:spcBef>
                        <a:spcAft>
                          <a:spcPts val="0"/>
                        </a:spcAft>
                        <a:buNone/>
                      </a:pPr>
                      <a:r>
                        <a:rPr lang="en" sz="1200">
                          <a:latin typeface="Inter"/>
                          <a:ea typeface="Inter"/>
                          <a:cs typeface="Inter"/>
                          <a:sym typeface="Inter"/>
                        </a:rPr>
                        <a:t>2: Map of Georgia Occupied by the Cherokee Indians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map highlights land occupied by the Cherokee, describing it as rich in resources, including gold.</a:t>
                      </a:r>
                      <a:endParaRPr b="1" sz="12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settlers view Cherokee land, and did they respect Cherokee ownership?</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map shows how economic interests contributed to the push for Indian Removal, despite previous treaties.</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578850">
                <a:tc>
                  <a:txBody>
                    <a:bodyPr/>
                    <a:lstStyle/>
                    <a:p>
                      <a:pPr indent="0" lvl="0" marL="0" rtl="0" algn="l">
                        <a:spcBef>
                          <a:spcPts val="0"/>
                        </a:spcBef>
                        <a:spcAft>
                          <a:spcPts val="0"/>
                        </a:spcAft>
                        <a:buNone/>
                      </a:pPr>
                      <a:r>
                        <a:rPr lang="en" sz="1200">
                          <a:latin typeface="Inter"/>
                          <a:ea typeface="Inter"/>
                          <a:cs typeface="Inter"/>
                          <a:sym typeface="Inter"/>
                        </a:rPr>
                        <a:t>3: Worcester v. Georgia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Supreme Court ruled that Cherokee land was sovereign, meaning Georgia had no right to enforce its laws there.</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If the Supreme Court ruled in favor of the Cherokee, why were they still removed?</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case shows that the judicial branch upheld Cherokee rights, but the decision was ignored by the executive branch.</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983425">
                <a:tc>
                  <a:txBody>
                    <a:bodyPr/>
                    <a:lstStyle/>
                    <a:p>
                      <a:pPr indent="0" lvl="0" marL="0" rtl="0" algn="l">
                        <a:spcBef>
                          <a:spcPts val="0"/>
                        </a:spcBef>
                        <a:spcAft>
                          <a:spcPts val="0"/>
                        </a:spcAft>
                        <a:buNone/>
                      </a:pPr>
                      <a:r>
                        <a:rPr lang="en" sz="1200">
                          <a:latin typeface="Inter"/>
                          <a:ea typeface="Inter"/>
                          <a:cs typeface="Inter"/>
                          <a:sym typeface="Inter"/>
                        </a:rPr>
                        <a:t>4: Democracy in America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compares how Spanish and American settlers treated Native Americans, stating that the U.S. used legal processes to remove them rather than open violence.</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Did Native Americans see legal removal as any less harmful than violent removal?</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quote suggests that removal was framed as "legal," but it was still devastating for Native peoples, showing how laws can be used to justify oppression.</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Medium"/>
                <a:ea typeface="Inter Medium"/>
                <a:cs typeface="Inter Medium"/>
                <a:sym typeface="Inter Medium"/>
              </a:rPr>
              <a:t>Indian Removal and the Three Branches (Exemplar)</a:t>
            </a:r>
            <a:endParaRPr sz="1900">
              <a:latin typeface="Inter Medium"/>
              <a:ea typeface="Inter Medium"/>
              <a:cs typeface="Inter Medium"/>
              <a:sym typeface="Inter Medium"/>
            </a:endParaRPr>
          </a:p>
        </p:txBody>
      </p:sp>
      <p:pic>
        <p:nvPicPr>
          <p:cNvPr id="158" name="Google Shape;158;p30"/>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59" name="Google Shape;159;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0" name="Google Shape;160;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1" name="Google Shape;161;p30"/>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b="1" sz="1200">
              <a:solidFill>
                <a:schemeClr val="dk1"/>
              </a:solidFill>
              <a:latin typeface="Halant"/>
              <a:ea typeface="Halant"/>
              <a:cs typeface="Halant"/>
              <a:sym typeface="Halant"/>
            </a:endParaRPr>
          </a:p>
        </p:txBody>
      </p:sp>
      <p:graphicFrame>
        <p:nvGraphicFramePr>
          <p:cNvPr id="162" name="Google Shape;162;p30"/>
          <p:cNvGraphicFramePr/>
          <p:nvPr/>
        </p:nvGraphicFramePr>
        <p:xfrm>
          <a:off x="359068" y="1790574"/>
          <a:ext cx="3000000" cy="3000000"/>
        </p:xfrm>
        <a:graphic>
          <a:graphicData uri="http://schemas.openxmlformats.org/drawingml/2006/table">
            <a:tbl>
              <a:tblPr>
                <a:noFill/>
                <a:tableStyleId>{0699E18F-7439-4D6D-A78C-1A3A5F07B31D}</a:tableStyleId>
              </a:tblPr>
              <a:tblGrid>
                <a:gridCol w="1436900"/>
                <a:gridCol w="1436900"/>
                <a:gridCol w="1853500"/>
                <a:gridCol w="185350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 Letter from Chief John Ross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 describes how Cherokee people lost their land, rights, and legal protection despite the rulings.</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the U.S. government ignore protests from Native leaders?</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letter highlights how the Cherokee tried to use legal arguments and petitions to resist removal, but their protests were ignored.</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a:t>
                      </a:r>
                      <a:r>
                        <a:rPr i="1" lang="en" sz="1200">
                          <a:solidFill>
                            <a:schemeClr val="dk1"/>
                          </a:solidFill>
                          <a:latin typeface="Inter"/>
                          <a:ea typeface="Inter"/>
                          <a:cs typeface="Inter"/>
                          <a:sym typeface="Inter"/>
                        </a:rPr>
                        <a:t>The Rediscovery of America: Native Peoples and the Unmaking of U.S. History</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describes how some Potawatomi avoided removal, while others were forcibly relocated.</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were some Native American groups able to stay while others were removed?</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shows that removal was not just about laws but also about military force, as the executive branch (U.S. Army) carried out removal policies.</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King Andrew the First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Andrew Jackson is dressed like a king, holding a veto document and stepping on the Constitution.</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some people view Jackson as acting like a king instead of a president?</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cartoon criticizes Jackson for ignoring the Supreme Court and acting as if he had unchecked power.</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 </a:t>
                      </a:r>
                      <a:r>
                        <a:rPr lang="en" sz="1200">
                          <a:solidFill>
                            <a:schemeClr val="dk1"/>
                          </a:solidFill>
                          <a:latin typeface="Inter"/>
                          <a:ea typeface="Inter"/>
                          <a:cs typeface="Inter"/>
                          <a:sym typeface="Inter"/>
                        </a:rPr>
                        <a:t>Os-ce-o-lá, The Black Drink, a Warrior of Great Distinction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Osceola is shown in colorful clothing, holding a rifle. He led the Seminoles in the Second Seminole War.</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Seminoles resist removal differently than the Cherokee?</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painting highlights armed resistance to removal, showing that some Native American groups fought back rather than going to court.</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